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5"/>
  </p:sldMasterIdLst>
  <p:notesMasterIdLst>
    <p:notesMasterId r:id="rId17"/>
  </p:notesMasterIdLst>
  <p:handoutMasterIdLst>
    <p:handoutMasterId r:id="rId18"/>
  </p:handoutMasterIdLst>
  <p:sldIdLst>
    <p:sldId id="267" r:id="rId6"/>
    <p:sldId id="277" r:id="rId7"/>
    <p:sldId id="278" r:id="rId8"/>
    <p:sldId id="279" r:id="rId9"/>
    <p:sldId id="280" r:id="rId10"/>
    <p:sldId id="281" r:id="rId11"/>
    <p:sldId id="282" r:id="rId12"/>
    <p:sldId id="283" r:id="rId13"/>
    <p:sldId id="269" r:id="rId14"/>
    <p:sldId id="284"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733"/>
    <a:srgbClr val="F2AF2A"/>
    <a:srgbClr val="89C14E"/>
    <a:srgbClr val="68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6"/>
    <p:restoredTop sz="94668"/>
  </p:normalViewPr>
  <p:slideViewPr>
    <p:cSldViewPr snapToGrid="0" snapToObjects="1">
      <p:cViewPr varScale="1">
        <p:scale>
          <a:sx n="115" d="100"/>
          <a:sy n="115" d="100"/>
        </p:scale>
        <p:origin x="1542" y="108"/>
      </p:cViewPr>
      <p:guideLst/>
    </p:cSldViewPr>
  </p:slideViewPr>
  <p:notesTextViewPr>
    <p:cViewPr>
      <p:scale>
        <a:sx n="1" d="1"/>
        <a:sy n="1" d="1"/>
      </p:scale>
      <p:origin x="0" y="0"/>
    </p:cViewPr>
  </p:notesTextViewPr>
  <p:notesViewPr>
    <p:cSldViewPr snapToGrid="0" snapToObjects="1" showGuides="1">
      <p:cViewPr varScale="1">
        <p:scale>
          <a:sx n="99" d="100"/>
          <a:sy n="99" d="100"/>
        </p:scale>
        <p:origin x="405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E7AE2-D585-7543-B22F-CA8891E6BCD5}" type="datetimeFigureOut">
              <a:rPr lang="en-US" smtClean="0"/>
              <a:t>11/13/2020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BD013-2697-C447-B2DA-5BF3C32271AB}" type="slidenum">
              <a:rPr lang="en-US" smtClean="0"/>
              <a:t>‹#›</a:t>
            </a:fld>
            <a:endParaRPr lang="en-US"/>
          </a:p>
        </p:txBody>
      </p:sp>
    </p:spTree>
    <p:extLst>
      <p:ext uri="{BB962C8B-B14F-4D97-AF65-F5344CB8AC3E}">
        <p14:creationId xmlns:p14="http://schemas.microsoft.com/office/powerpoint/2010/main" val="121697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93A9F-1734-4542-B2F8-5B79872BA72D}" type="datetimeFigureOut">
              <a:rPr lang="en-US" smtClean="0"/>
              <a:t>11/13/2020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84222-38FE-C047-8A77-8F2FFCC5A56B}" type="slidenum">
              <a:rPr lang="en-US" smtClean="0"/>
              <a:t>‹#›</a:t>
            </a:fld>
            <a:endParaRPr lang="en-US"/>
          </a:p>
        </p:txBody>
      </p:sp>
    </p:spTree>
    <p:extLst>
      <p:ext uri="{BB962C8B-B14F-4D97-AF65-F5344CB8AC3E}">
        <p14:creationId xmlns:p14="http://schemas.microsoft.com/office/powerpoint/2010/main" val="124323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EdV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475" y="1227348"/>
            <a:ext cx="7358510" cy="4889416"/>
          </a:xfrm>
          <a:prstGeom prst="rect">
            <a:avLst/>
          </a:prstGeom>
        </p:spPr>
      </p:pic>
      <p:sp>
        <p:nvSpPr>
          <p:cNvPr id="6" name="Rectangle 5"/>
          <p:cNvSpPr/>
          <p:nvPr userDrawn="1"/>
        </p:nvSpPr>
        <p:spPr>
          <a:xfrm>
            <a:off x="0" y="5847907"/>
            <a:ext cx="9144000" cy="1010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577"/>
            <a:ext cx="9144000" cy="1496782"/>
          </a:xfrm>
          <a:prstGeom prst="rect">
            <a:avLst/>
          </a:prstGeom>
        </p:spPr>
      </p:pic>
      <p:sp>
        <p:nvSpPr>
          <p:cNvPr id="13" name="Content Placeholder 6"/>
          <p:cNvSpPr>
            <a:spLocks noGrp="1"/>
          </p:cNvSpPr>
          <p:nvPr>
            <p:ph sz="quarter" idx="11" hasCustomPrompt="1"/>
          </p:nvPr>
        </p:nvSpPr>
        <p:spPr>
          <a:xfrm>
            <a:off x="259570" y="469436"/>
            <a:ext cx="6209414" cy="833418"/>
          </a:xfrm>
          <a:prstGeom prst="rect">
            <a:avLst/>
          </a:prstGeom>
        </p:spPr>
        <p:txBody>
          <a:bodyPr anchor="b" anchorCtr="0"/>
          <a:lstStyle>
            <a:lvl1pPr marL="0" marR="0" indent="0" algn="l" defTabSz="914400" rtl="0" eaLnBrk="1" fontAlgn="auto" latinLnBrk="0" hangingPunct="1">
              <a:lnSpc>
                <a:spcPct val="60000"/>
              </a:lnSpc>
              <a:spcBef>
                <a:spcPts val="600"/>
              </a:spcBef>
              <a:spcAft>
                <a:spcPts val="600"/>
              </a:spcAft>
              <a:buClrTx/>
              <a:buSzTx/>
              <a:buFontTx/>
              <a:buNone/>
              <a:tabLst/>
              <a:defRPr sz="2400" b="1">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pPr lvl="0">
              <a:lnSpc>
                <a:spcPct val="90000"/>
              </a:lnSpc>
            </a:pPr>
            <a:r>
              <a:rPr lang="en-US" dirty="0" smtClean="0"/>
              <a:t>I WILL PUT MY OWN HEADING HERE </a:t>
            </a:r>
            <a:br>
              <a:rPr lang="en-US" dirty="0" smtClean="0"/>
            </a:br>
            <a:r>
              <a:rPr lang="en-US" dirty="0" smtClean="0"/>
              <a:t>IN ARIAL REGULAR CAPITALS</a:t>
            </a:r>
            <a:endParaRPr lang="en-US" dirty="0"/>
          </a:p>
        </p:txBody>
      </p:sp>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1496205"/>
            <a:ext cx="2509520" cy="5361795"/>
          </a:xfrm>
          <a:prstGeom prst="rect">
            <a:avLst/>
          </a:prstGeom>
        </p:spPr>
      </p:pic>
    </p:spTree>
    <p:extLst>
      <p:ext uri="{BB962C8B-B14F-4D97-AF65-F5344CB8AC3E}">
        <p14:creationId xmlns:p14="http://schemas.microsoft.com/office/powerpoint/2010/main" val="4297970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orm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69054"/>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209040"/>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50351"/>
      </p:ext>
    </p:extLst>
  </p:cSld>
  <p:clrMapOvr>
    <a:masterClrMapping/>
  </p:clrMapOvr>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orm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531476"/>
      </p:ext>
    </p:extLst>
  </p:cSld>
  <p:clrMapOvr>
    <a:masterClrMapping/>
  </p:clrMapOvr>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369643"/>
      </p:ext>
    </p:extLst>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640064"/>
      </p:ext>
    </p:extLst>
  </p:cSld>
  <p:clrMapOvr>
    <a:masterClrMapping/>
  </p:clrMapOvr>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96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245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031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57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EdVic and Dept">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78971" y="6282036"/>
            <a:ext cx="2892598" cy="424767"/>
          </a:xfrm>
          <a:prstGeom prst="rect">
            <a:avLst/>
          </a:prstGeom>
        </p:spPr>
      </p:pic>
      <p:sp>
        <p:nvSpPr>
          <p:cNvPr id="15" name="Slide Number Placeholder 5"/>
          <p:cNvSpPr txBox="1">
            <a:spLocks/>
          </p:cNvSpPr>
          <p:nvPr userDrawn="1"/>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8D943-D993-4647-B54A-A5F9D6D17A77}" type="slidenum">
              <a:rPr lang="en-US" smtClean="0">
                <a:solidFill>
                  <a:schemeClr val="tx1"/>
                </a:solidFill>
              </a:rPr>
              <a:pPr/>
              <a:t>‹#›</a:t>
            </a:fld>
            <a:endParaRPr lang="en-US" dirty="0">
              <a:solidFill>
                <a:schemeClr val="tx1"/>
              </a:solidFill>
            </a:endParaRPr>
          </a:p>
        </p:txBody>
      </p:sp>
      <p:sp>
        <p:nvSpPr>
          <p:cNvPr id="16" name="Content Placeholder 6"/>
          <p:cNvSpPr>
            <a:spLocks noGrp="1"/>
          </p:cNvSpPr>
          <p:nvPr>
            <p:ph sz="quarter" idx="10" hasCustomPrompt="1"/>
          </p:nvPr>
        </p:nvSpPr>
        <p:spPr>
          <a:xfrm>
            <a:off x="340963" y="1528232"/>
            <a:ext cx="8438827" cy="4518180"/>
          </a:xfrm>
          <a:prstGeom prst="rect">
            <a:avLst/>
          </a:prstGeom>
        </p:spPr>
        <p:txBody>
          <a:bodyPr/>
          <a:lstStyle>
            <a:lvl1pPr marL="228600" marR="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sz="1400">
                <a:solidFill>
                  <a:schemeClr val="bg2">
                    <a:lumMod val="10000"/>
                  </a:schemeClr>
                </a:solidFill>
                <a:latin typeface="Arial" charset="0"/>
                <a:ea typeface="Arial" charset="0"/>
                <a:cs typeface="Arial" charset="0"/>
              </a:defRPr>
            </a:lvl1pPr>
            <a:lvl2pPr>
              <a:spcBef>
                <a:spcPts val="600"/>
              </a:spcBef>
              <a:spcAft>
                <a:spcPts val="600"/>
              </a:spcAft>
              <a:defRPr sz="1400">
                <a:solidFill>
                  <a:srgbClr val="AA2733"/>
                </a:solidFill>
                <a:latin typeface="Arial" charset="0"/>
                <a:ea typeface="Arial" charset="0"/>
                <a:cs typeface="Arial" charset="0"/>
              </a:defRPr>
            </a:lvl2pPr>
            <a:lvl3pPr>
              <a:spcBef>
                <a:spcPts val="600"/>
              </a:spcBef>
              <a:spcAft>
                <a:spcPts val="600"/>
              </a:spcAft>
              <a:defRPr sz="1400">
                <a:solidFill>
                  <a:srgbClr val="AA2733"/>
                </a:solidFill>
                <a:latin typeface="Arial" charset="0"/>
                <a:ea typeface="Arial" charset="0"/>
                <a:cs typeface="Arial" charset="0"/>
              </a:defRPr>
            </a:lvl3pPr>
            <a:lvl4pPr>
              <a:spcBef>
                <a:spcPts val="600"/>
              </a:spcBef>
              <a:spcAft>
                <a:spcPts val="600"/>
              </a:spcAft>
              <a:defRPr sz="1400">
                <a:solidFill>
                  <a:srgbClr val="AA2733"/>
                </a:solidFill>
                <a:latin typeface="Arial" charset="0"/>
                <a:ea typeface="Arial" charset="0"/>
                <a:cs typeface="Arial" charset="0"/>
              </a:defRPr>
            </a:lvl4pPr>
            <a:lvl5pPr>
              <a:spcBef>
                <a:spcPts val="600"/>
              </a:spcBef>
              <a:spcAft>
                <a:spcPts val="600"/>
              </a:spcAft>
              <a:defRPr sz="1400">
                <a:solidFill>
                  <a:srgbClr val="AA2733"/>
                </a:solidFill>
                <a:latin typeface="Arial" charset="0"/>
                <a:ea typeface="Arial" charset="0"/>
                <a:cs typeface="Arial" charset="0"/>
              </a:defRPr>
            </a:lvl5pPr>
          </a:lstStyle>
          <a:p>
            <a:r>
              <a:rPr lang="en-US" dirty="0" smtClean="0"/>
              <a:t>I will add my own sentence case dot point here. I will add my own sentence case dot point here. Using Arial Regular, 14pt, sentence case.</a:t>
            </a:r>
          </a:p>
          <a:p>
            <a:r>
              <a:rPr lang="en-US" dirty="0" smtClean="0"/>
              <a:t>I will add my second point here</a:t>
            </a:r>
          </a:p>
          <a:p>
            <a:r>
              <a:rPr lang="en-US" dirty="0" smtClean="0"/>
              <a:t>I will add my third point here.</a:t>
            </a:r>
          </a:p>
          <a:p>
            <a:r>
              <a:rPr lang="en-US" dirty="0" smtClean="0"/>
              <a:t>And so on</a:t>
            </a:r>
            <a:r>
              <a:rPr lang="is-IS" dirty="0" smtClean="0"/>
              <a:t>….</a:t>
            </a:r>
            <a:endParaRPr lang="en-US" dirty="0" smtClean="0"/>
          </a:p>
        </p:txBody>
      </p:sp>
      <p:sp>
        <p:nvSpPr>
          <p:cNvPr id="17" name="Content Placeholder 6"/>
          <p:cNvSpPr>
            <a:spLocks noGrp="1"/>
          </p:cNvSpPr>
          <p:nvPr>
            <p:ph sz="quarter" idx="12" hasCustomPrompt="1"/>
          </p:nvPr>
        </p:nvSpPr>
        <p:spPr>
          <a:xfrm>
            <a:off x="340963" y="328614"/>
            <a:ext cx="8438827" cy="960896"/>
          </a:xfrm>
          <a:prstGeom prst="rect">
            <a:avLst/>
          </a:prstGeom>
        </p:spPr>
        <p:txBody>
          <a:bodyPr/>
          <a:lstStyle>
            <a:lvl1pPr marL="0" indent="0">
              <a:lnSpc>
                <a:spcPct val="90000"/>
              </a:lnSpc>
              <a:spcBef>
                <a:spcPts val="600"/>
              </a:spcBef>
              <a:spcAft>
                <a:spcPts val="600"/>
              </a:spcAft>
              <a:buFontTx/>
              <a:buNone/>
              <a:defRPr>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r>
              <a:rPr lang="en-US" dirty="0" smtClean="0"/>
              <a:t>I WILL PUT MY OWN SUB HEADING HERE IN ARIAL REGULAR CAPITALS</a:t>
            </a:r>
            <a:endParaRPr lang="en-US" dirty="0"/>
          </a:p>
        </p:txBody>
      </p:sp>
    </p:spTree>
    <p:extLst>
      <p:ext uri="{BB962C8B-B14F-4D97-AF65-F5344CB8AC3E}">
        <p14:creationId xmlns:p14="http://schemas.microsoft.com/office/powerpoint/2010/main" val="689460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664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30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EdVic and Dep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78971" y="6282036"/>
            <a:ext cx="2892598" cy="424767"/>
          </a:xfrm>
          <a:prstGeom prst="rect">
            <a:avLst/>
          </a:prstGeom>
        </p:spPr>
      </p:pic>
      <p:sp>
        <p:nvSpPr>
          <p:cNvPr id="15" name="Slide Number Placeholder 5"/>
          <p:cNvSpPr txBox="1">
            <a:spLocks/>
          </p:cNvSpPr>
          <p:nvPr userDrawn="1"/>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8D943-D993-4647-B54A-A5F9D6D17A77}" type="slidenum">
              <a:rPr lang="en-US" smtClean="0">
                <a:solidFill>
                  <a:schemeClr val="tx1"/>
                </a:solidFill>
              </a:rPr>
              <a:pPr/>
              <a:t>‹#›</a:t>
            </a:fld>
            <a:endParaRPr lang="en-US" dirty="0">
              <a:solidFill>
                <a:schemeClr val="tx1"/>
              </a:solidFill>
            </a:endParaRPr>
          </a:p>
        </p:txBody>
      </p:sp>
      <p:sp>
        <p:nvSpPr>
          <p:cNvPr id="16" name="Content Placeholder 6"/>
          <p:cNvSpPr>
            <a:spLocks noGrp="1"/>
          </p:cNvSpPr>
          <p:nvPr>
            <p:ph sz="quarter" idx="10"/>
          </p:nvPr>
        </p:nvSpPr>
        <p:spPr>
          <a:xfrm>
            <a:off x="340963" y="1528232"/>
            <a:ext cx="8438827" cy="4518180"/>
          </a:xfrm>
          <a:prstGeom prst="rect">
            <a:avLst/>
          </a:prstGeom>
        </p:spPr>
        <p:txBody>
          <a:bodyPr/>
          <a:lstStyle>
            <a:lvl1pPr marL="0" marR="0" indent="0" algn="l" defTabSz="914400" rtl="0" eaLnBrk="1" fontAlgn="auto" latinLnBrk="0" hangingPunct="1">
              <a:lnSpc>
                <a:spcPct val="90000"/>
              </a:lnSpc>
              <a:spcBef>
                <a:spcPts val="600"/>
              </a:spcBef>
              <a:spcAft>
                <a:spcPts val="600"/>
              </a:spcAft>
              <a:buClrTx/>
              <a:buSzTx/>
              <a:buFontTx/>
              <a:buNone/>
              <a:tabLst/>
              <a:defRPr sz="1400">
                <a:solidFill>
                  <a:schemeClr val="bg2">
                    <a:lumMod val="10000"/>
                  </a:schemeClr>
                </a:solidFill>
                <a:latin typeface="Arial" charset="0"/>
                <a:ea typeface="Arial" charset="0"/>
                <a:cs typeface="Arial" charset="0"/>
              </a:defRPr>
            </a:lvl1pPr>
            <a:lvl2pPr>
              <a:spcBef>
                <a:spcPts val="600"/>
              </a:spcBef>
              <a:spcAft>
                <a:spcPts val="600"/>
              </a:spcAft>
              <a:defRPr sz="1400">
                <a:solidFill>
                  <a:srgbClr val="AA2733"/>
                </a:solidFill>
                <a:latin typeface="Arial" charset="0"/>
                <a:ea typeface="Arial" charset="0"/>
                <a:cs typeface="Arial" charset="0"/>
              </a:defRPr>
            </a:lvl2pPr>
            <a:lvl3pPr>
              <a:spcBef>
                <a:spcPts val="600"/>
              </a:spcBef>
              <a:spcAft>
                <a:spcPts val="600"/>
              </a:spcAft>
              <a:defRPr sz="1400">
                <a:solidFill>
                  <a:srgbClr val="AA2733"/>
                </a:solidFill>
                <a:latin typeface="Arial" charset="0"/>
                <a:ea typeface="Arial" charset="0"/>
                <a:cs typeface="Arial" charset="0"/>
              </a:defRPr>
            </a:lvl3pPr>
            <a:lvl4pPr>
              <a:spcBef>
                <a:spcPts val="600"/>
              </a:spcBef>
              <a:spcAft>
                <a:spcPts val="600"/>
              </a:spcAft>
              <a:defRPr sz="1400">
                <a:solidFill>
                  <a:srgbClr val="AA2733"/>
                </a:solidFill>
                <a:latin typeface="Arial" charset="0"/>
                <a:ea typeface="Arial" charset="0"/>
                <a:cs typeface="Arial" charset="0"/>
              </a:defRPr>
            </a:lvl4pPr>
            <a:lvl5pPr>
              <a:spcBef>
                <a:spcPts val="600"/>
              </a:spcBef>
              <a:spcAft>
                <a:spcPts val="600"/>
              </a:spcAft>
              <a:defRPr sz="1400">
                <a:solidFill>
                  <a:srgbClr val="AA2733"/>
                </a:solidFill>
                <a:latin typeface="Arial" charset="0"/>
                <a:ea typeface="Arial" charset="0"/>
                <a:cs typeface="Arial" charset="0"/>
              </a:defRPr>
            </a:lvl5pPr>
          </a:lstStyle>
          <a:p>
            <a:endParaRPr lang="en-US" dirty="0" smtClean="0"/>
          </a:p>
        </p:txBody>
      </p:sp>
      <p:sp>
        <p:nvSpPr>
          <p:cNvPr id="17" name="Content Placeholder 6"/>
          <p:cNvSpPr>
            <a:spLocks noGrp="1"/>
          </p:cNvSpPr>
          <p:nvPr>
            <p:ph sz="quarter" idx="12" hasCustomPrompt="1"/>
          </p:nvPr>
        </p:nvSpPr>
        <p:spPr>
          <a:xfrm>
            <a:off x="340963" y="328614"/>
            <a:ext cx="8438827" cy="960896"/>
          </a:xfrm>
          <a:prstGeom prst="rect">
            <a:avLst/>
          </a:prstGeom>
        </p:spPr>
        <p:txBody>
          <a:bodyPr/>
          <a:lstStyle>
            <a:lvl1pPr marL="0" indent="0">
              <a:lnSpc>
                <a:spcPct val="90000"/>
              </a:lnSpc>
              <a:spcBef>
                <a:spcPts val="600"/>
              </a:spcBef>
              <a:spcAft>
                <a:spcPts val="600"/>
              </a:spcAft>
              <a:buFontTx/>
              <a:buNone/>
              <a:defRPr>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r>
              <a:rPr lang="en-US" dirty="0" smtClean="0"/>
              <a:t>I WILL PUT MY OWN DESCRIPTIVE TITLE HERE AND MY OWN GRAPHIC BELOW</a:t>
            </a:r>
            <a:endParaRPr lang="en-US" dirty="0"/>
          </a:p>
        </p:txBody>
      </p:sp>
    </p:spTree>
    <p:extLst>
      <p:ext uri="{BB962C8B-B14F-4D97-AF65-F5344CB8AC3E}">
        <p14:creationId xmlns:p14="http://schemas.microsoft.com/office/powerpoint/2010/main" val="534245191"/>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98948"/>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sp>
        <p:nvSpPr>
          <p:cNvPr id="15" name="Title Placeholder 1"/>
          <p:cNvSpPr txBox="1">
            <a:spLocks/>
          </p:cNvSpPr>
          <p:nvPr/>
        </p:nvSpPr>
        <p:spPr>
          <a:xfrm>
            <a:off x="166411" y="-1339818"/>
            <a:ext cx="8769496" cy="1052684"/>
          </a:xfrm>
          <a:prstGeom prst="rect">
            <a:avLst/>
          </a:prstGeom>
        </p:spPr>
        <p:txBody>
          <a:bodyPr vert="horz" lIns="68580" tIns="34290" rIns="68580" bIns="3429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200" b="1" i="0" kern="1200" baseline="0">
                <a:solidFill>
                  <a:srgbClr val="A52631"/>
                </a:solidFill>
                <a:latin typeface="Arial" charset="0"/>
                <a:ea typeface="Arial" charset="0"/>
                <a:cs typeface="Arial" charset="0"/>
              </a:defRPr>
            </a:lvl1pPr>
          </a:lstStyle>
          <a:p>
            <a:endParaRPr lang="en-US" sz="2400" dirty="0"/>
          </a:p>
        </p:txBody>
      </p:sp>
    </p:spTree>
    <p:extLst>
      <p:ext uri="{BB962C8B-B14F-4D97-AF65-F5344CB8AC3E}">
        <p14:creationId xmlns:p14="http://schemas.microsoft.com/office/powerpoint/2010/main" val="101483902"/>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925196"/>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302"/>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707774"/>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72081"/>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401646"/>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0" r:id="rId3"/>
    <p:sldLayoutId id="2147483676"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66" r:id="rId16"/>
    <p:sldLayoutId id="2147483668" r:id="rId17"/>
    <p:sldLayoutId id="2147483669" r:id="rId18"/>
    <p:sldLayoutId id="2147483670" r:id="rId19"/>
    <p:sldLayoutId id="2147483671" r:id="rId20"/>
    <p:sldLayoutId id="2147483664" r:id="rId21"/>
    <p:sldLayoutId id="2147483672" r:id="rId2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education.vic.gov.au/about/programs/health/Pages/emergencies.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mergency.vic.gov.au/prepare/#fire/preparing-for-fires" TargetMode="External"/><Relationship Id="rId2" Type="http://schemas.openxmlformats.org/officeDocument/2006/relationships/hyperlink" Target="https://www.cfa.vic.gov.au/plan-prepare/community-information-guides" TargetMode="External"/><Relationship Id="rId1" Type="http://schemas.openxmlformats.org/officeDocument/2006/relationships/slideLayout" Target="../slideLayouts/slideLayout2.xml"/><Relationship Id="rId4" Type="http://schemas.openxmlformats.org/officeDocument/2006/relationships/hyperlink" Target="http://www.saferplaces.cfa.vic.gov.au/cfa/search/default.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1"/>
          </p:nvPr>
        </p:nvSpPr>
        <p:spPr>
          <a:xfrm>
            <a:off x="467388" y="0"/>
            <a:ext cx="8568546" cy="833418"/>
          </a:xfrm>
        </p:spPr>
        <p:txBody>
          <a:bodyPr/>
          <a:lstStyle/>
          <a:p>
            <a:pPr lvl="0">
              <a:lnSpc>
                <a:spcPct val="90000"/>
              </a:lnSpc>
            </a:pPr>
            <a:r>
              <a:rPr lang="en-US" sz="2800" dirty="0" smtClean="0"/>
              <a:t>Ensuring our school is fire ready</a:t>
            </a:r>
            <a:endParaRPr lang="en-US" sz="2800" dirty="0"/>
          </a:p>
        </p:txBody>
      </p:sp>
    </p:spTree>
    <p:extLst>
      <p:ext uri="{BB962C8B-B14F-4D97-AF65-F5344CB8AC3E}">
        <p14:creationId xmlns:p14="http://schemas.microsoft.com/office/powerpoint/2010/main" val="517521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1182743" indent="-990204"/>
            <a:r>
              <a:rPr lang="en-AU" sz="1800" i="1" dirty="0">
                <a:solidFill>
                  <a:srgbClr val="AA2733"/>
                </a:solidFill>
              </a:rPr>
              <a:t>Q. 	If I’m concerned about the risk of fires, can I keep my child away from school, even if the school remains open?</a:t>
            </a:r>
          </a:p>
          <a:p>
            <a:pPr marL="1182743" indent="-990204">
              <a:buFontTx/>
              <a:buAutoNum type="alphaUcPeriod"/>
            </a:pPr>
            <a:r>
              <a:rPr lang="en-AU" sz="1800" dirty="0"/>
              <a:t>Yes.  If your family decides to enact its bushfire survival plan, the most appropriate place for your child may be with you and your family, and not at school.  You should advise your school as soon as possible of your child’s absence.</a:t>
            </a:r>
          </a:p>
          <a:p>
            <a:pPr marL="192540"/>
            <a:endParaRPr lang="en-AU" sz="1800" dirty="0"/>
          </a:p>
          <a:p>
            <a:pPr marL="1182743" indent="-990204"/>
            <a:r>
              <a:rPr lang="en-AU" sz="1800" i="1" dirty="0">
                <a:solidFill>
                  <a:srgbClr val="AA2733"/>
                </a:solidFill>
              </a:rPr>
              <a:t>Q.	On average how many days each bushfire season does the government predict that schools will need to close?</a:t>
            </a:r>
          </a:p>
          <a:p>
            <a:pPr marL="1182743" indent="-990204">
              <a:buFontTx/>
              <a:buAutoNum type="alphaUcPeriod"/>
            </a:pPr>
            <a:r>
              <a:rPr lang="en-AU" sz="1800" dirty="0"/>
              <a:t>While we cannot predict the exact number of days, it should be noted that there has not been a determined Code Red day since January 2010.</a:t>
            </a:r>
          </a:p>
          <a:p>
            <a:endParaRPr lang="en-AU" dirty="0"/>
          </a:p>
        </p:txBody>
      </p:sp>
      <p:sp>
        <p:nvSpPr>
          <p:cNvPr id="3" name="Content Placeholder 2"/>
          <p:cNvSpPr>
            <a:spLocks noGrp="1"/>
          </p:cNvSpPr>
          <p:nvPr>
            <p:ph sz="quarter" idx="12"/>
          </p:nvPr>
        </p:nvSpPr>
        <p:spPr/>
        <p:txBody>
          <a:bodyPr/>
          <a:lstStyle/>
          <a:p>
            <a:r>
              <a:rPr lang="en-US" sz="3500" dirty="0"/>
              <a:t>Frequently asked questions and answers</a:t>
            </a:r>
          </a:p>
        </p:txBody>
      </p:sp>
    </p:spTree>
    <p:extLst>
      <p:ext uri="{BB962C8B-B14F-4D97-AF65-F5344CB8AC3E}">
        <p14:creationId xmlns:p14="http://schemas.microsoft.com/office/powerpoint/2010/main" val="367504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05173" y="1864663"/>
            <a:ext cx="8438827" cy="4518180"/>
          </a:xfrm>
        </p:spPr>
        <p:txBody>
          <a:bodyPr/>
          <a:lstStyle/>
          <a:p>
            <a:r>
              <a:rPr lang="en-AU" sz="2200" b="1" dirty="0">
                <a:solidFill>
                  <a:srgbClr val="AA2733"/>
                </a:solidFill>
              </a:rPr>
              <a:t>Additional resources:</a:t>
            </a:r>
          </a:p>
          <a:p>
            <a:r>
              <a:rPr lang="en-AU" dirty="0"/>
              <a:t>•	</a:t>
            </a:r>
            <a:r>
              <a:rPr lang="en-AU" dirty="0" err="1"/>
              <a:t>VicEmergency</a:t>
            </a:r>
            <a:r>
              <a:rPr lang="en-AU" dirty="0"/>
              <a:t> app – that can be downloaded on your android and iOS mobile devices</a:t>
            </a:r>
          </a:p>
          <a:p>
            <a:r>
              <a:rPr lang="en-AU" dirty="0"/>
              <a:t>•	</a:t>
            </a:r>
            <a:r>
              <a:rPr lang="en-AU" dirty="0" err="1"/>
              <a:t>VicEmergency</a:t>
            </a:r>
            <a:r>
              <a:rPr lang="en-AU" dirty="0"/>
              <a:t> Hotline (1800 226 226)</a:t>
            </a:r>
          </a:p>
          <a:p>
            <a:r>
              <a:rPr lang="en-AU" dirty="0"/>
              <a:t>•	Website https://emergency.vic.gov.au</a:t>
            </a:r>
          </a:p>
          <a:p>
            <a:r>
              <a:rPr lang="en-AU" dirty="0"/>
              <a:t>•	Facebook (https://www.facebook.com/vicemergency)</a:t>
            </a:r>
          </a:p>
          <a:p>
            <a:r>
              <a:rPr lang="en-AU" dirty="0"/>
              <a:t>•	Twitter (https://twitter.com/vicemergency)</a:t>
            </a:r>
          </a:p>
          <a:p>
            <a:r>
              <a:rPr lang="en-AU" dirty="0"/>
              <a:t>•	ABC local radio, Sky News and other emergency broadcasters</a:t>
            </a:r>
          </a:p>
          <a:p>
            <a:endParaRPr lang="en-AU" dirty="0"/>
          </a:p>
        </p:txBody>
      </p:sp>
      <p:sp>
        <p:nvSpPr>
          <p:cNvPr id="3" name="Content Placeholder 2"/>
          <p:cNvSpPr>
            <a:spLocks noGrp="1"/>
          </p:cNvSpPr>
          <p:nvPr>
            <p:ph sz="quarter" idx="12"/>
          </p:nvPr>
        </p:nvSpPr>
        <p:spPr/>
        <p:txBody>
          <a:bodyPr/>
          <a:lstStyle/>
          <a:p>
            <a:r>
              <a:rPr lang="en-AU" sz="3600" dirty="0"/>
              <a:t>For more information go </a:t>
            </a:r>
            <a:r>
              <a:rPr lang="en-AU" sz="3600" dirty="0" smtClean="0"/>
              <a:t>to:</a:t>
            </a:r>
            <a:r>
              <a:rPr lang="en-AU" sz="3600" dirty="0"/>
              <a:t/>
            </a:r>
            <a:br>
              <a:rPr lang="en-AU" sz="3600" dirty="0"/>
            </a:br>
            <a:r>
              <a:rPr lang="en-AU" sz="1800" dirty="0">
                <a:hlinkClick r:id="rId2"/>
              </a:rPr>
              <a:t>http://www.education.vic.gov.au/about/programs/health/Pages/emergencies.aspx</a:t>
            </a:r>
            <a:r>
              <a:rPr lang="en-AU" sz="1800" dirty="0"/>
              <a:t> </a:t>
            </a:r>
          </a:p>
        </p:txBody>
      </p:sp>
    </p:spTree>
    <p:extLst>
      <p:ext uri="{BB962C8B-B14F-4D97-AF65-F5344CB8AC3E}">
        <p14:creationId xmlns:p14="http://schemas.microsoft.com/office/powerpoint/2010/main" val="138417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1162473"/>
            <a:ext cx="8173309" cy="5953222"/>
          </a:xfrm>
        </p:spPr>
        <p:txBody>
          <a:bodyPr/>
          <a:lstStyle/>
          <a:p>
            <a:r>
              <a:rPr lang="en-AU" sz="1900" dirty="0"/>
              <a:t>Fire Danger Ratings – to help you understand </a:t>
            </a:r>
            <a:r>
              <a:rPr lang="en-AU" sz="1900" dirty="0" smtClean="0"/>
              <a:t>forecast fire danger to make timely decisions.</a:t>
            </a:r>
            <a:endParaRPr lang="en-AU" sz="1900" dirty="0"/>
          </a:p>
          <a:p>
            <a:r>
              <a:rPr lang="en-AU" sz="1900" dirty="0"/>
              <a:t>Community </a:t>
            </a:r>
            <a:r>
              <a:rPr lang="en-AU" sz="1900" dirty="0" smtClean="0"/>
              <a:t>Information Guides for high risk communities </a:t>
            </a:r>
            <a:r>
              <a:rPr lang="en-AU" sz="1900" dirty="0">
                <a:hlinkClick r:id="rId2"/>
              </a:rPr>
              <a:t>https://</a:t>
            </a:r>
            <a:r>
              <a:rPr lang="en-AU" sz="1900" dirty="0" smtClean="0">
                <a:hlinkClick r:id="rId2"/>
              </a:rPr>
              <a:t>www.cfa.vic.gov.au/plan-prepare/community-information-guides</a:t>
            </a:r>
            <a:r>
              <a:rPr lang="en-AU" sz="1900" dirty="0" smtClean="0"/>
              <a:t> </a:t>
            </a:r>
            <a:endParaRPr lang="en-AU" sz="1900" dirty="0"/>
          </a:p>
          <a:p>
            <a:r>
              <a:rPr lang="en-AU" sz="1900" dirty="0" smtClean="0"/>
              <a:t>Information regarding </a:t>
            </a:r>
            <a:r>
              <a:rPr lang="en-AU" sz="1900" dirty="0"/>
              <a:t>preparing for fires </a:t>
            </a:r>
            <a:r>
              <a:rPr lang="en-AU" sz="1900" dirty="0">
                <a:hlinkClick r:id="rId3"/>
              </a:rPr>
              <a:t>https://emergency.vic.gov.au/prepare/#</a:t>
            </a:r>
            <a:r>
              <a:rPr lang="en-AU" sz="1900" dirty="0" smtClean="0">
                <a:hlinkClick r:id="rId3"/>
              </a:rPr>
              <a:t>fire/preparing-for-fires</a:t>
            </a:r>
            <a:r>
              <a:rPr lang="en-AU" sz="1900" dirty="0" smtClean="0"/>
              <a:t> . </a:t>
            </a:r>
            <a:endParaRPr lang="en-AU" sz="1900" dirty="0"/>
          </a:p>
          <a:p>
            <a:r>
              <a:rPr lang="en-AU" sz="1900" dirty="0" smtClean="0"/>
              <a:t>Access to information about emergencies and incidents near you (</a:t>
            </a:r>
            <a:r>
              <a:rPr lang="en-AU" sz="1900" dirty="0" err="1" smtClean="0"/>
              <a:t>VicEmergency</a:t>
            </a:r>
            <a:r>
              <a:rPr lang="en-AU" sz="1900" dirty="0" smtClean="0"/>
              <a:t> app, </a:t>
            </a:r>
            <a:r>
              <a:rPr lang="en-AU" sz="1900" dirty="0" err="1" smtClean="0"/>
              <a:t>VicEmergency</a:t>
            </a:r>
            <a:r>
              <a:rPr lang="en-AU" sz="1900" dirty="0" smtClean="0"/>
              <a:t> website)</a:t>
            </a:r>
          </a:p>
          <a:p>
            <a:r>
              <a:rPr lang="en-AU" sz="1900" dirty="0" smtClean="0"/>
              <a:t>Neighbourhood Safer </a:t>
            </a:r>
            <a:r>
              <a:rPr lang="en-AU" sz="1900" dirty="0"/>
              <a:t>Places </a:t>
            </a:r>
            <a:r>
              <a:rPr lang="en-AU" sz="1900" dirty="0" smtClean="0"/>
              <a:t>(Bushfire </a:t>
            </a:r>
            <a:r>
              <a:rPr lang="en-AU" sz="1900" dirty="0"/>
              <a:t>Place of Last </a:t>
            </a:r>
            <a:r>
              <a:rPr lang="en-AU" sz="1900" dirty="0" smtClean="0"/>
              <a:t>Resort) –these are locations </a:t>
            </a:r>
            <a:r>
              <a:rPr lang="en-AU" sz="1900" dirty="0"/>
              <a:t>that may provide some protection from direct flame and heat from a fire, but </a:t>
            </a:r>
            <a:r>
              <a:rPr lang="en-AU" sz="1900" dirty="0" smtClean="0"/>
              <a:t>they do </a:t>
            </a:r>
            <a:r>
              <a:rPr lang="en-AU" sz="1900" dirty="0"/>
              <a:t>not guarantee </a:t>
            </a:r>
            <a:r>
              <a:rPr lang="en-AU" sz="1900" dirty="0" smtClean="0"/>
              <a:t>safety – your nearest NSP can be found here </a:t>
            </a:r>
            <a:r>
              <a:rPr lang="en-AU" sz="1900" dirty="0" smtClean="0">
                <a:hlinkClick r:id="rId4"/>
              </a:rPr>
              <a:t>http</a:t>
            </a:r>
            <a:r>
              <a:rPr lang="en-AU" sz="1900" dirty="0">
                <a:hlinkClick r:id="rId4"/>
              </a:rPr>
              <a:t>://</a:t>
            </a:r>
            <a:r>
              <a:rPr lang="en-AU" sz="1900" dirty="0" smtClean="0">
                <a:hlinkClick r:id="rId4"/>
              </a:rPr>
              <a:t>www.saferplaces.cfa.vic.gov.au/cfa/search/default.htm</a:t>
            </a:r>
            <a:r>
              <a:rPr lang="en-AU" sz="1900" dirty="0" smtClean="0"/>
              <a:t> </a:t>
            </a:r>
          </a:p>
          <a:p>
            <a:r>
              <a:rPr lang="en-AU" sz="1900" dirty="0" smtClean="0"/>
              <a:t>Fire </a:t>
            </a:r>
            <a:r>
              <a:rPr lang="en-AU" sz="1900" dirty="0"/>
              <a:t>Ready Kit – available for all Victorians on the CFA website to help you understand your bushfire risk, prepare your property and develop a Bushfire Survival Plan.</a:t>
            </a:r>
          </a:p>
        </p:txBody>
      </p:sp>
      <p:sp>
        <p:nvSpPr>
          <p:cNvPr id="3" name="Content Placeholder 2"/>
          <p:cNvSpPr>
            <a:spLocks noGrp="1"/>
          </p:cNvSpPr>
          <p:nvPr>
            <p:ph sz="quarter" idx="12"/>
          </p:nvPr>
        </p:nvSpPr>
        <p:spPr/>
        <p:txBody>
          <a:bodyPr/>
          <a:lstStyle/>
          <a:p>
            <a:r>
              <a:rPr lang="en-AU" sz="3600" dirty="0" smtClean="0"/>
              <a:t>What is the Government doing?</a:t>
            </a:r>
            <a:endParaRPr lang="en-AU" sz="3600" dirty="0"/>
          </a:p>
        </p:txBody>
      </p:sp>
    </p:spTree>
    <p:extLst>
      <p:ext uri="{BB962C8B-B14F-4D97-AF65-F5344CB8AC3E}">
        <p14:creationId xmlns:p14="http://schemas.microsoft.com/office/powerpoint/2010/main" val="4368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AU" sz="2200" dirty="0"/>
              <a:t>This year we have:</a:t>
            </a:r>
          </a:p>
          <a:p>
            <a:pPr lvl="1"/>
            <a:r>
              <a:rPr lang="en-AU" sz="2200" dirty="0">
                <a:solidFill>
                  <a:schemeClr val="bg2">
                    <a:lumMod val="10000"/>
                  </a:schemeClr>
                </a:solidFill>
              </a:rPr>
              <a:t>Updated our emergency management plan, </a:t>
            </a:r>
            <a:r>
              <a:rPr lang="en-AU" sz="2200" dirty="0">
                <a:solidFill>
                  <a:srgbClr val="FF0000"/>
                </a:solidFill>
              </a:rPr>
              <a:t>in consultation with local emergency services and </a:t>
            </a:r>
            <a:r>
              <a:rPr lang="en-AU" sz="2200" dirty="0" smtClean="0">
                <a:solidFill>
                  <a:srgbClr val="FF0000"/>
                </a:solidFill>
              </a:rPr>
              <a:t>Council</a:t>
            </a:r>
            <a:endParaRPr lang="en-AU" sz="2200" dirty="0">
              <a:solidFill>
                <a:srgbClr val="FF0000"/>
              </a:solidFill>
            </a:endParaRPr>
          </a:p>
          <a:p>
            <a:pPr lvl="1"/>
            <a:r>
              <a:rPr lang="en-AU" sz="2200" dirty="0">
                <a:solidFill>
                  <a:schemeClr val="bg2">
                    <a:lumMod val="10000"/>
                  </a:schemeClr>
                </a:solidFill>
              </a:rPr>
              <a:t>Reviewed how we communicate with parents</a:t>
            </a:r>
          </a:p>
          <a:p>
            <a:pPr lvl="1"/>
            <a:r>
              <a:rPr lang="en-AU" sz="2200" dirty="0">
                <a:solidFill>
                  <a:schemeClr val="bg2">
                    <a:lumMod val="10000"/>
                  </a:schemeClr>
                </a:solidFill>
              </a:rPr>
              <a:t>Reprioritised </a:t>
            </a:r>
            <a:r>
              <a:rPr lang="en-AU" sz="2200" dirty="0" smtClean="0">
                <a:solidFill>
                  <a:schemeClr val="bg2">
                    <a:lumMod val="10000"/>
                  </a:schemeClr>
                </a:solidFill>
              </a:rPr>
              <a:t>vegetation management works</a:t>
            </a:r>
            <a:endParaRPr lang="en-AU" sz="2200" dirty="0">
              <a:solidFill>
                <a:schemeClr val="bg2">
                  <a:lumMod val="10000"/>
                </a:schemeClr>
              </a:solidFill>
            </a:endParaRPr>
          </a:p>
          <a:p>
            <a:pPr lvl="1"/>
            <a:r>
              <a:rPr lang="en-AU" sz="2200" dirty="0">
                <a:solidFill>
                  <a:schemeClr val="bg2">
                    <a:lumMod val="10000"/>
                  </a:schemeClr>
                </a:solidFill>
              </a:rPr>
              <a:t>Cleared gutters and grounds and other priority works.</a:t>
            </a:r>
            <a:endParaRPr lang="en-US" sz="2200" dirty="0">
              <a:solidFill>
                <a:schemeClr val="bg2">
                  <a:lumMod val="10000"/>
                </a:schemeClr>
              </a:solidFill>
            </a:endParaRPr>
          </a:p>
          <a:p>
            <a:r>
              <a:rPr lang="en-US" sz="2200" dirty="0">
                <a:solidFill>
                  <a:srgbClr val="FF0000"/>
                </a:solidFill>
              </a:rPr>
              <a:t>We are discussing the importance of being bushfire ready with your children (supported by specifically-developed curriculum).</a:t>
            </a:r>
            <a:endParaRPr lang="en-AU" sz="2200" dirty="0">
              <a:solidFill>
                <a:srgbClr val="FF0000"/>
              </a:solidFill>
            </a:endParaRPr>
          </a:p>
          <a:p>
            <a:pPr marL="0" indent="0">
              <a:buNone/>
            </a:pPr>
            <a:endParaRPr lang="en-AU" sz="2200" dirty="0"/>
          </a:p>
        </p:txBody>
      </p:sp>
      <p:sp>
        <p:nvSpPr>
          <p:cNvPr id="3" name="Content Placeholder 2"/>
          <p:cNvSpPr>
            <a:spLocks noGrp="1"/>
          </p:cNvSpPr>
          <p:nvPr>
            <p:ph sz="quarter" idx="12"/>
          </p:nvPr>
        </p:nvSpPr>
        <p:spPr/>
        <p:txBody>
          <a:bodyPr/>
          <a:lstStyle/>
          <a:p>
            <a:r>
              <a:rPr lang="en-AU" sz="3600" dirty="0" smtClean="0"/>
              <a:t>What is our school doing?</a:t>
            </a:r>
            <a:endParaRPr lang="en-AU" sz="3600" dirty="0"/>
          </a:p>
        </p:txBody>
      </p:sp>
    </p:spTree>
    <p:extLst>
      <p:ext uri="{BB962C8B-B14F-4D97-AF65-F5344CB8AC3E}">
        <p14:creationId xmlns:p14="http://schemas.microsoft.com/office/powerpoint/2010/main" val="415098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AU" sz="3600" dirty="0" smtClean="0"/>
              <a:t>Planned closure of schools and early childhood services</a:t>
            </a:r>
            <a:endParaRPr lang="en-AU" sz="3600" dirty="0"/>
          </a:p>
        </p:txBody>
      </p:sp>
      <p:pic>
        <p:nvPicPr>
          <p:cNvPr id="4" name="Picture 7" descr="fdr-chart"/>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917313" y="1538892"/>
            <a:ext cx="32861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24619" y="3769474"/>
            <a:ext cx="7539487" cy="1998496"/>
          </a:xfrm>
          <a:prstGeom prst="rect">
            <a:avLst/>
          </a:prstGeom>
        </p:spPr>
        <p:txBody>
          <a:bodyPr wrap="square">
            <a:spAutoFit/>
          </a:bodyPr>
          <a:lstStyle/>
          <a:p>
            <a:pPr>
              <a:lnSpc>
                <a:spcPct val="90000"/>
              </a:lnSpc>
              <a:spcAft>
                <a:spcPts val="3249"/>
              </a:spcAft>
            </a:pPr>
            <a:r>
              <a:rPr lang="en-US" dirty="0">
                <a:solidFill>
                  <a:schemeClr val="bg2">
                    <a:lumMod val="10000"/>
                  </a:schemeClr>
                </a:solidFill>
              </a:rPr>
              <a:t>Schools and children’s services including outside-school-hours-care services listed on the Bushfire At Risk Register (BARR) will be closed on days when the Fire Danger Rating is determined by the Emergency Management Commissioner as being </a:t>
            </a:r>
            <a:r>
              <a:rPr lang="en-US" b="1" i="1" dirty="0">
                <a:solidFill>
                  <a:srgbClr val="FF0000"/>
                </a:solidFill>
              </a:rPr>
              <a:t>Code Red</a:t>
            </a:r>
            <a:r>
              <a:rPr lang="en-US" dirty="0">
                <a:solidFill>
                  <a:schemeClr val="bg2">
                    <a:lumMod val="10000"/>
                  </a:schemeClr>
                </a:solidFill>
              </a:rPr>
              <a:t>.</a:t>
            </a:r>
          </a:p>
          <a:p>
            <a:pPr>
              <a:lnSpc>
                <a:spcPct val="90000"/>
              </a:lnSpc>
              <a:spcAft>
                <a:spcPts val="3249"/>
              </a:spcAft>
            </a:pPr>
            <a:r>
              <a:rPr lang="en-US" dirty="0">
                <a:solidFill>
                  <a:schemeClr val="bg2">
                    <a:lumMod val="10000"/>
                  </a:schemeClr>
                </a:solidFill>
              </a:rPr>
              <a:t>All bus routes </a:t>
            </a:r>
            <a:r>
              <a:rPr lang="en-US" dirty="0" err="1">
                <a:solidFill>
                  <a:schemeClr val="bg2">
                    <a:lumMod val="10000"/>
                  </a:schemeClr>
                </a:solidFill>
              </a:rPr>
              <a:t>co-ordinated</a:t>
            </a:r>
            <a:r>
              <a:rPr lang="en-US" dirty="0">
                <a:solidFill>
                  <a:schemeClr val="bg2">
                    <a:lumMod val="10000"/>
                  </a:schemeClr>
                </a:solidFill>
              </a:rPr>
              <a:t> by schools on the BARR will also be cancelled.</a:t>
            </a:r>
          </a:p>
        </p:txBody>
      </p:sp>
    </p:spTree>
    <p:extLst>
      <p:ext uri="{BB962C8B-B14F-4D97-AF65-F5344CB8AC3E}">
        <p14:creationId xmlns:p14="http://schemas.microsoft.com/office/powerpoint/2010/main" val="139030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2" y="1370290"/>
            <a:ext cx="8537031" cy="4518180"/>
          </a:xfrm>
        </p:spPr>
        <p:txBody>
          <a:bodyPr/>
          <a:lstStyle/>
          <a:p>
            <a:pPr>
              <a:spcAft>
                <a:spcPts val="1733"/>
              </a:spcAft>
            </a:pPr>
            <a:r>
              <a:rPr lang="en-AU" sz="1800" dirty="0"/>
              <a:t>Where possible, the forecasting of a Code Red day will provide up to 4 days notice of a planned closure (including warnings about cancelling, changing, rescheduling or recalling off-site activities, such as camps and excursions), as well as information about cancellations of school bus routes.</a:t>
            </a:r>
          </a:p>
          <a:p>
            <a:pPr>
              <a:spcAft>
                <a:spcPts val="1733"/>
              </a:spcAft>
            </a:pPr>
            <a:r>
              <a:rPr lang="en-AU" sz="1800" dirty="0"/>
              <a:t>You will be advised by email or letter sent home from school – you can also check for updates at </a:t>
            </a:r>
            <a:r>
              <a:rPr lang="en-AU" sz="1800" u="sng" dirty="0">
                <a:solidFill>
                  <a:srgbClr val="0000FF"/>
                </a:solidFill>
                <a:hlinkClick r:id="rId2"/>
              </a:rPr>
              <a:t>http://www.education.vic.gov.au/about/programs/health/pages/closures.aspx</a:t>
            </a:r>
            <a:r>
              <a:rPr lang="en-AU" sz="1800" dirty="0">
                <a:solidFill>
                  <a:srgbClr val="0000FF"/>
                </a:solidFill>
              </a:rPr>
              <a:t> </a:t>
            </a:r>
          </a:p>
          <a:p>
            <a:pPr>
              <a:spcAft>
                <a:spcPts val="1733"/>
              </a:spcAft>
            </a:pPr>
            <a:r>
              <a:rPr lang="en-AU" sz="1800" dirty="0"/>
              <a:t>You should expect that, in some instances, fewer than 4 days notice may be given.</a:t>
            </a:r>
          </a:p>
          <a:p>
            <a:pPr>
              <a:spcAft>
                <a:spcPts val="1733"/>
              </a:spcAft>
            </a:pPr>
            <a:r>
              <a:rPr lang="en-AU" sz="1800" dirty="0"/>
              <a:t>The final decision to close will be confirmed no later than 1.00 pm the day before the potential closure by the Emergency Management Commissioner.</a:t>
            </a:r>
          </a:p>
          <a:p>
            <a:pPr>
              <a:spcAft>
                <a:spcPts val="1733"/>
              </a:spcAft>
            </a:pPr>
            <a:r>
              <a:rPr lang="en-AU" sz="1800" dirty="0"/>
              <a:t>Once the decision to close is made, this will not change – regardless of changes in weather forecast – this will help limit confusion and provide time for you to make alternative care arrangements for your children.</a:t>
            </a:r>
          </a:p>
          <a:p>
            <a:endParaRPr lang="en-AU" sz="1600" dirty="0"/>
          </a:p>
        </p:txBody>
      </p:sp>
      <p:sp>
        <p:nvSpPr>
          <p:cNvPr id="3" name="Content Placeholder 2"/>
          <p:cNvSpPr>
            <a:spLocks noGrp="1"/>
          </p:cNvSpPr>
          <p:nvPr>
            <p:ph sz="quarter" idx="12"/>
          </p:nvPr>
        </p:nvSpPr>
        <p:spPr>
          <a:xfrm>
            <a:off x="340963" y="328614"/>
            <a:ext cx="8686659" cy="960896"/>
          </a:xfrm>
        </p:spPr>
        <p:txBody>
          <a:bodyPr/>
          <a:lstStyle/>
          <a:p>
            <a:r>
              <a:rPr lang="en-AU" sz="3600" dirty="0" smtClean="0"/>
              <a:t>How will parents be advised of a planned closure?</a:t>
            </a:r>
            <a:endParaRPr lang="en-AU" sz="3600" dirty="0"/>
          </a:p>
        </p:txBody>
      </p:sp>
    </p:spTree>
    <p:extLst>
      <p:ext uri="{BB962C8B-B14F-4D97-AF65-F5344CB8AC3E}">
        <p14:creationId xmlns:p14="http://schemas.microsoft.com/office/powerpoint/2010/main" val="184467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Aft>
                <a:spcPts val="3249"/>
              </a:spcAft>
            </a:pPr>
            <a:r>
              <a:rPr lang="en-AU" sz="2000" dirty="0"/>
              <a:t>While every effort is made to anticipate fire threats, our school may be threatened by an unpredicted outbreak of a fire or a known fire may unexpectedly change its course.</a:t>
            </a:r>
          </a:p>
          <a:p>
            <a:pPr>
              <a:spcAft>
                <a:spcPts val="3249"/>
              </a:spcAft>
            </a:pPr>
            <a:r>
              <a:rPr lang="en-AU" sz="2000" dirty="0"/>
              <a:t>When this occurs, our Emergency Management Plan will ensure that we respond to the threat in a planned, timely and appropriate manner.</a:t>
            </a:r>
          </a:p>
          <a:p>
            <a:pPr>
              <a:spcAft>
                <a:spcPts val="1083"/>
              </a:spcAft>
            </a:pPr>
            <a:r>
              <a:rPr lang="en-AU" sz="2000" dirty="0"/>
              <a:t>We have developed our Emergency Management Plan </a:t>
            </a:r>
            <a:r>
              <a:rPr lang="en-AU" sz="2000" dirty="0">
                <a:solidFill>
                  <a:srgbClr val="FF0000"/>
                </a:solidFill>
              </a:rPr>
              <a:t>in consultation with local emergency services and local government authorities</a:t>
            </a:r>
            <a:r>
              <a:rPr lang="en-AU" sz="2000" dirty="0"/>
              <a:t>.</a:t>
            </a:r>
          </a:p>
          <a:p>
            <a:pPr>
              <a:spcAft>
                <a:spcPts val="1083"/>
              </a:spcAft>
            </a:pPr>
            <a:r>
              <a:rPr lang="en-AU" sz="2000" dirty="0"/>
              <a:t>Closure updates, including advice on re-opening is available from the Department’s website </a:t>
            </a:r>
            <a:r>
              <a:rPr lang="en-AU" sz="2000" u="sng" dirty="0">
                <a:hlinkClick r:id="rId2"/>
              </a:rPr>
              <a:t>http://www.education.vic.gov.au/about/programs/health/pages/closures.aspx</a:t>
            </a:r>
            <a:endParaRPr lang="en-AU" sz="2000" u="sng" dirty="0"/>
          </a:p>
          <a:p>
            <a:endParaRPr lang="en-AU" sz="2000" dirty="0"/>
          </a:p>
        </p:txBody>
      </p:sp>
      <p:sp>
        <p:nvSpPr>
          <p:cNvPr id="3" name="Content Placeholder 2"/>
          <p:cNvSpPr>
            <a:spLocks noGrp="1"/>
          </p:cNvSpPr>
          <p:nvPr>
            <p:ph sz="quarter" idx="12"/>
          </p:nvPr>
        </p:nvSpPr>
        <p:spPr/>
        <p:txBody>
          <a:bodyPr/>
          <a:lstStyle/>
          <a:p>
            <a:r>
              <a:rPr lang="en-AU" sz="3600" dirty="0" smtClean="0"/>
              <a:t>Closure – other than planned</a:t>
            </a:r>
            <a:endParaRPr lang="en-AU" sz="3600" dirty="0"/>
          </a:p>
        </p:txBody>
      </p:sp>
    </p:spTree>
    <p:extLst>
      <p:ext uri="{BB962C8B-B14F-4D97-AF65-F5344CB8AC3E}">
        <p14:creationId xmlns:p14="http://schemas.microsoft.com/office/powerpoint/2010/main" val="201585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AU" sz="3600" dirty="0" smtClean="0"/>
              <a:t>School Closure – DET website</a:t>
            </a:r>
            <a:endParaRPr lang="en-AU" sz="36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0963" y="1216323"/>
            <a:ext cx="8669308" cy="4301167"/>
          </a:xfrm>
          <a:prstGeom prst="rect">
            <a:avLst/>
          </a:prstGeom>
        </p:spPr>
      </p:pic>
    </p:spTree>
    <p:extLst>
      <p:ext uri="{BB962C8B-B14F-4D97-AF65-F5344CB8AC3E}">
        <p14:creationId xmlns:p14="http://schemas.microsoft.com/office/powerpoint/2010/main" val="12970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2" y="1289510"/>
            <a:ext cx="8438827" cy="4423995"/>
          </a:xfrm>
        </p:spPr>
        <p:txBody>
          <a:bodyPr/>
          <a:lstStyle/>
          <a:p>
            <a:r>
              <a:rPr lang="en-AU" sz="2000" b="1" dirty="0"/>
              <a:t>Make sure </a:t>
            </a:r>
            <a:r>
              <a:rPr lang="en-AU" sz="2000" dirty="0"/>
              <a:t>your family’s bushfire survival plan is up-to-date, including how your child will be cared for when their school or childcare service is closed due to threat of fire. Your child should not be left unattended.</a:t>
            </a:r>
          </a:p>
          <a:p>
            <a:r>
              <a:rPr lang="en-AU" sz="2000" b="1" dirty="0"/>
              <a:t>Make sure </a:t>
            </a:r>
            <a:r>
              <a:rPr lang="en-AU" sz="2000" dirty="0"/>
              <a:t>we have your current contact details, including mobile phone number.</a:t>
            </a:r>
          </a:p>
          <a:p>
            <a:r>
              <a:rPr lang="en-AU" sz="2000" b="1" dirty="0"/>
              <a:t>Keep in touch </a:t>
            </a:r>
            <a:r>
              <a:rPr lang="en-AU" sz="2000" dirty="0"/>
              <a:t>with us – read newsletters, check websites, talk to your child’s teacher and other parents.</a:t>
            </a:r>
          </a:p>
          <a:p>
            <a:pPr>
              <a:spcAft>
                <a:spcPts val="1083"/>
              </a:spcAft>
            </a:pPr>
            <a:r>
              <a:rPr lang="en-AU" sz="2000" b="1" dirty="0"/>
              <a:t>Understand</a:t>
            </a:r>
            <a:r>
              <a:rPr lang="en-AU" sz="2000" dirty="0"/>
              <a:t> our Emergency Management Plan.</a:t>
            </a:r>
          </a:p>
          <a:p>
            <a:r>
              <a:rPr lang="en-AU" sz="2000" b="1" dirty="0"/>
              <a:t>Talk to your child </a:t>
            </a:r>
            <a:r>
              <a:rPr lang="en-AU" sz="2000" dirty="0"/>
              <a:t>about bushfires and your family’s bushfire survival plan.</a:t>
            </a:r>
          </a:p>
          <a:p>
            <a:r>
              <a:rPr lang="en-AU" sz="2000" b="1" dirty="0"/>
              <a:t>Talk to us </a:t>
            </a:r>
            <a:r>
              <a:rPr lang="en-AU" sz="2000" dirty="0"/>
              <a:t>– your  principal, teacher or school council representative,</a:t>
            </a:r>
            <a:r>
              <a:rPr lang="en-AU" sz="2000" b="1" i="1" dirty="0"/>
              <a:t> </a:t>
            </a:r>
            <a:br>
              <a:rPr lang="en-AU" sz="2000" b="1" i="1" dirty="0"/>
            </a:br>
            <a:r>
              <a:rPr lang="en-AU" sz="2000" dirty="0"/>
              <a:t>if you have any concerns.</a:t>
            </a:r>
          </a:p>
          <a:p>
            <a:endParaRPr lang="en-AU" sz="2200" dirty="0"/>
          </a:p>
        </p:txBody>
      </p:sp>
      <p:sp>
        <p:nvSpPr>
          <p:cNvPr id="3" name="Content Placeholder 2"/>
          <p:cNvSpPr>
            <a:spLocks noGrp="1"/>
          </p:cNvSpPr>
          <p:nvPr>
            <p:ph sz="quarter" idx="12"/>
          </p:nvPr>
        </p:nvSpPr>
        <p:spPr/>
        <p:txBody>
          <a:bodyPr/>
          <a:lstStyle/>
          <a:p>
            <a:r>
              <a:rPr lang="en-AU" sz="3600" dirty="0" smtClean="0"/>
              <a:t>What can you do?</a:t>
            </a:r>
            <a:endParaRPr lang="en-AU" sz="3600" dirty="0"/>
          </a:p>
        </p:txBody>
      </p:sp>
    </p:spTree>
    <p:extLst>
      <p:ext uri="{BB962C8B-B14F-4D97-AF65-F5344CB8AC3E}">
        <p14:creationId xmlns:p14="http://schemas.microsoft.com/office/powerpoint/2010/main" val="194721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sz="3500" dirty="0" smtClean="0"/>
              <a:t>Frequently asked questions and answers</a:t>
            </a:r>
            <a:endParaRPr lang="en-US" sz="3500" dirty="0">
              <a:solidFill>
                <a:srgbClr val="AA2733"/>
              </a:solidFill>
            </a:endParaRPr>
          </a:p>
        </p:txBody>
      </p:sp>
      <p:sp>
        <p:nvSpPr>
          <p:cNvPr id="4" name="Content Placeholder 3"/>
          <p:cNvSpPr>
            <a:spLocks noGrp="1"/>
          </p:cNvSpPr>
          <p:nvPr>
            <p:ph sz="quarter" idx="10"/>
          </p:nvPr>
        </p:nvSpPr>
        <p:spPr>
          <a:xfrm>
            <a:off x="340963" y="1200428"/>
            <a:ext cx="8438827" cy="5165866"/>
          </a:xfrm>
        </p:spPr>
        <p:txBody>
          <a:bodyPr/>
          <a:lstStyle/>
          <a:p>
            <a:pPr marL="1182743" indent="-990204"/>
            <a:r>
              <a:rPr lang="en-AU" sz="1600" i="1" dirty="0">
                <a:solidFill>
                  <a:srgbClr val="AA2733"/>
                </a:solidFill>
              </a:rPr>
              <a:t>Q. 	</a:t>
            </a:r>
            <a:r>
              <a:rPr lang="en-AU" sz="1600" i="1" dirty="0">
                <a:solidFill>
                  <a:srgbClr val="C00000"/>
                </a:solidFill>
              </a:rPr>
              <a:t>When the school is closed, will any staff remain on-site?</a:t>
            </a:r>
          </a:p>
          <a:p>
            <a:pPr marL="1182743" indent="-990204">
              <a:buFontTx/>
              <a:buAutoNum type="alphaUcPeriod"/>
            </a:pPr>
            <a:r>
              <a:rPr lang="en-AU" sz="1600" dirty="0"/>
              <a:t>No. The safety of staff and students is our main priority and no staff will remain on-site</a:t>
            </a:r>
            <a:r>
              <a:rPr lang="en-AU" sz="1600" dirty="0" smtClean="0"/>
              <a:t>.</a:t>
            </a:r>
            <a:endParaRPr lang="en-AU" sz="1600" dirty="0"/>
          </a:p>
          <a:p>
            <a:pPr marL="1182743" indent="-990204">
              <a:buFontTx/>
              <a:buAutoNum type="alphaUcPeriod" startAt="17"/>
            </a:pPr>
            <a:r>
              <a:rPr lang="en-AU" sz="1600" i="1" dirty="0">
                <a:solidFill>
                  <a:srgbClr val="C00000"/>
                </a:solidFill>
              </a:rPr>
              <a:t>What happens if the forecast improves?</a:t>
            </a:r>
          </a:p>
          <a:p>
            <a:pPr marL="1182743" indent="-990204">
              <a:buFontTx/>
              <a:buAutoNum type="alphaUcPeriod"/>
            </a:pPr>
            <a:r>
              <a:rPr lang="en-AU" sz="1600" dirty="0"/>
              <a:t>The final decision to pre-emptively close a school will be made at 1.00 pm the day prior to the planned closure.  Any improvements in the weather forecast after this time will not change the decision to close – this will help limit confusion and provide time for parents to make alternative care arrangements for your children</a:t>
            </a:r>
            <a:r>
              <a:rPr lang="en-AU" sz="1600" dirty="0" smtClean="0"/>
              <a:t>.</a:t>
            </a:r>
            <a:endParaRPr lang="en-AU" sz="1600" dirty="0">
              <a:solidFill>
                <a:srgbClr val="C00000"/>
              </a:solidFill>
            </a:endParaRPr>
          </a:p>
          <a:p>
            <a:pPr marL="1182743" indent="-990204"/>
            <a:r>
              <a:rPr lang="en-AU" sz="1600" i="1" dirty="0">
                <a:solidFill>
                  <a:srgbClr val="C00000"/>
                </a:solidFill>
              </a:rPr>
              <a:t>Q.	Is it likely that schools will be closed for consecutive days? If yes, how will parents be advised?</a:t>
            </a:r>
          </a:p>
          <a:p>
            <a:pPr marL="1182743" indent="-990204">
              <a:buFontTx/>
              <a:buAutoNum type="alphaUcPeriod"/>
            </a:pPr>
            <a:r>
              <a:rPr lang="en-AU" sz="1600" dirty="0"/>
              <a:t>It is possible that schools will be closed for consecutive days.  If this occurs, we will endeavour to contact you.  However as we are on the Bushfire At-Risk Register, our school will be closed on all days determined Code Red.  You should also check the Department’s website for updates – </a:t>
            </a:r>
            <a:r>
              <a:rPr lang="en-AU" sz="1600" dirty="0">
                <a:solidFill>
                  <a:srgbClr val="00AAE6"/>
                </a:solidFill>
                <a:hlinkClick r:id="rId2"/>
              </a:rPr>
              <a:t>http://www.education.vic.gov.au/about/programs/health/pages/closures.aspx</a:t>
            </a:r>
            <a:r>
              <a:rPr lang="en-AU" sz="1600" dirty="0">
                <a:solidFill>
                  <a:srgbClr val="00AAE6"/>
                </a:solidFill>
              </a:rPr>
              <a:t> </a:t>
            </a:r>
          </a:p>
          <a:p>
            <a:endParaRPr lang="en-AU" sz="1600" dirty="0"/>
          </a:p>
        </p:txBody>
      </p:sp>
    </p:spTree>
    <p:extLst>
      <p:ext uri="{BB962C8B-B14F-4D97-AF65-F5344CB8AC3E}">
        <p14:creationId xmlns:p14="http://schemas.microsoft.com/office/powerpoint/2010/main" val="1828883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uState">
  <a:themeElements>
    <a:clrScheme name="Custom 1">
      <a:dk1>
        <a:srgbClr val="A52631"/>
      </a:dk1>
      <a:lt1>
        <a:srgbClr val="FFFFFF"/>
      </a:lt1>
      <a:dk2>
        <a:srgbClr val="695292"/>
      </a:dk2>
      <a:lt2>
        <a:srgbClr val="E7E6E6"/>
      </a:lt2>
      <a:accent1>
        <a:srgbClr val="26BAE0"/>
      </a:accent1>
      <a:accent2>
        <a:srgbClr val="95222B"/>
      </a:accent2>
      <a:accent3>
        <a:srgbClr val="B4B4B3"/>
      </a:accent3>
      <a:accent4>
        <a:srgbClr val="ADDCEC"/>
      </a:accent4>
      <a:accent5>
        <a:srgbClr val="4472C4"/>
      </a:accent5>
      <a:accent6>
        <a:srgbClr val="70AD47"/>
      </a:accent6>
      <a:hlink>
        <a:srgbClr val="26BAE0"/>
      </a:hlink>
      <a:folHlink>
        <a:srgbClr val="9522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State" id="{9EA6EB5B-C10F-F544-8DA8-C097AC9A3114}" vid="{33DE361A-A978-3A47-A719-4B87817725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635078151241466585</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635078151241466585</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635078151241466585</Data>
    <Filter/>
  </Receiver>
  <Receiver>
    <Name>Nintex conditional workflow start</Name>
    <Synchronization>Synchronous</Synchronization>
    <Type>10004</Type>
    <SequenceNumber>50000</SequenceNumber>
    <Assembly>Nintex.Workflow, Version=1.0.0.0, Culture=neutral, PublicKeyToken=913f6bae0ca5ae12</Assembly>
    <Class>Nintex.Workflow.ConditionalWorkflowStartReceiver</Class>
    <Data>635078151241466585</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FD8C52FF2EE1A4490B5AB85D7492BA0" ma:contentTypeVersion="1" ma:contentTypeDescription="Create a new document." ma:contentTypeScope="" ma:versionID="6c6ab83cbd5185eb98af1dec393eadd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E6D8A-B42B-4BEB-AB32-14B1C46C2FF6}">
  <ds:schemaRefs>
    <ds:schemaRef ds:uri="http://schemas.microsoft.com/sharepoint/events"/>
  </ds:schemaRefs>
</ds:datastoreItem>
</file>

<file path=customXml/itemProps2.xml><?xml version="1.0" encoding="utf-8"?>
<ds:datastoreItem xmlns:ds="http://schemas.openxmlformats.org/officeDocument/2006/customXml" ds:itemID="{22687F74-8B35-44D3-9C45-BDA930B43453}">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70A4D15-6308-4171-9A68-4BB2E1154F54}">
  <ds:schemaRefs>
    <ds:schemaRef ds:uri="http://schemas.microsoft.com/sharepoint/v3/contenttype/forms"/>
  </ds:schemaRefs>
</ds:datastoreItem>
</file>

<file path=customXml/itemProps4.xml><?xml version="1.0" encoding="utf-8"?>
<ds:datastoreItem xmlns:ds="http://schemas.openxmlformats.org/officeDocument/2006/customXml" ds:itemID="{83963D8F-E309-444C-8422-70676F67D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EduState</Template>
  <TotalTime>909</TotalTime>
  <Words>1038</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EduState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Case-Mejia</dc:creator>
  <cp:lastModifiedBy>Walker, Sarah L</cp:lastModifiedBy>
  <cp:revision>118</cp:revision>
  <cp:lastPrinted>2020-11-13T02:59:56Z</cp:lastPrinted>
  <dcterms:created xsi:type="dcterms:W3CDTF">2015-11-30T01:19:13Z</dcterms:created>
  <dcterms:modified xsi:type="dcterms:W3CDTF">2020-11-13T03:00:03Z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0x0101001FD8C52FF2EE1A4490B5AB85D7492BA0</vt:lpwstr>
  </property>
</Properties>
</file>